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4" r:id="rId5"/>
    <p:sldId id="259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D5BE3-9B5B-4CC4-974E-9B110DD1BC59}" type="datetimeFigureOut">
              <a:rPr lang="en-US" smtClean="0"/>
              <a:t>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FB431-7009-4F43-A000-A90670290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253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D5BE3-9B5B-4CC4-974E-9B110DD1BC59}" type="datetimeFigureOut">
              <a:rPr lang="en-US" smtClean="0"/>
              <a:t>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FB431-7009-4F43-A000-A90670290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467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D5BE3-9B5B-4CC4-974E-9B110DD1BC59}" type="datetimeFigureOut">
              <a:rPr lang="en-US" smtClean="0"/>
              <a:t>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FB431-7009-4F43-A000-A90670290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043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D5BE3-9B5B-4CC4-974E-9B110DD1BC59}" type="datetimeFigureOut">
              <a:rPr lang="en-US" smtClean="0"/>
              <a:t>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FB431-7009-4F43-A000-A90670290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304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D5BE3-9B5B-4CC4-974E-9B110DD1BC59}" type="datetimeFigureOut">
              <a:rPr lang="en-US" smtClean="0"/>
              <a:t>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FB431-7009-4F43-A000-A90670290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784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D5BE3-9B5B-4CC4-974E-9B110DD1BC59}" type="datetimeFigureOut">
              <a:rPr lang="en-US" smtClean="0"/>
              <a:t>1/4/2012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FB431-7009-4F43-A000-A90670290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70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D5BE3-9B5B-4CC4-974E-9B110DD1BC59}" type="datetimeFigureOut">
              <a:rPr lang="en-US" smtClean="0"/>
              <a:t>1/4/2012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FB431-7009-4F43-A000-A90670290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921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D5BE3-9B5B-4CC4-974E-9B110DD1BC59}" type="datetimeFigureOut">
              <a:rPr lang="en-US" smtClean="0"/>
              <a:t>1/4/2012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FB431-7009-4F43-A000-A90670290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917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D5BE3-9B5B-4CC4-974E-9B110DD1BC59}" type="datetimeFigureOut">
              <a:rPr lang="en-US" smtClean="0"/>
              <a:t>1/4/2012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FB431-7009-4F43-A000-A90670290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614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D5BE3-9B5B-4CC4-974E-9B110DD1BC59}" type="datetimeFigureOut">
              <a:rPr lang="en-US" smtClean="0"/>
              <a:t>1/4/2012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FB431-7009-4F43-A000-A90670290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41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D5BE3-9B5B-4CC4-974E-9B110DD1BC59}" type="datetimeFigureOut">
              <a:rPr lang="en-US" smtClean="0"/>
              <a:t>1/4/2012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FB431-7009-4F43-A000-A90670290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013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9D5BE3-9B5B-4CC4-974E-9B110DD1BC59}" type="datetimeFigureOut">
              <a:rPr lang="en-US" smtClean="0"/>
              <a:t>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FB431-7009-4F43-A000-A90670290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161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Now – p. 120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What are the positives about the pictures below? What are the negatives?</a:t>
            </a:r>
            <a:endParaRPr lang="en-US" sz="3600" dirty="0"/>
          </a:p>
        </p:txBody>
      </p:sp>
      <p:sp>
        <p:nvSpPr>
          <p:cNvPr id="4" name="Explosion 1 3"/>
          <p:cNvSpPr/>
          <p:nvPr/>
        </p:nvSpPr>
        <p:spPr>
          <a:xfrm>
            <a:off x="6705600" y="-381000"/>
            <a:ext cx="2895600" cy="1981200"/>
          </a:xfrm>
          <a:prstGeom prst="irregularSeal1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Copy and Answer</a:t>
            </a:r>
            <a:endParaRPr lang="en-US" sz="2400" dirty="0"/>
          </a:p>
        </p:txBody>
      </p:sp>
      <p:pic>
        <p:nvPicPr>
          <p:cNvPr id="1026" name="Picture 2" descr="http://cdtbk.com/site/wp-content/uploads/2009/03/20080621-214056-pic-987556172-547x3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3019424"/>
            <a:ext cx="5210175" cy="3457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cache.daylife.com/imageserve/0ehM1Ai5QM0om/300x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50" b="4660"/>
          <a:stretch/>
        </p:blipFill>
        <p:spPr bwMode="auto">
          <a:xfrm>
            <a:off x="5867400" y="2590800"/>
            <a:ext cx="2857500" cy="4164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3094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What is the difference between an “reasonable” and “unreasonable” search?</a:t>
            </a:r>
          </a:p>
          <a:p>
            <a:r>
              <a:rPr lang="en-US" sz="3600" dirty="0" smtClean="0"/>
              <a:t>What other cases have helped determine the legal limits on in-school searches?</a:t>
            </a:r>
          </a:p>
          <a:p>
            <a:r>
              <a:rPr lang="en-US" sz="3600" dirty="0" smtClean="0"/>
              <a:t>How should schools balance the interest of student privacy and school security?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697615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Court Case Carousel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Travel around the room to read the brief write-up on each of the in-school search and seizure cases</a:t>
            </a:r>
          </a:p>
          <a:p>
            <a:r>
              <a:rPr lang="en-US" sz="4000" dirty="0" smtClean="0"/>
              <a:t>Use the information on each placard to help complete your worksheet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928107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you finish early…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On p. 120 of your notebook copy and answer the following questions…</a:t>
            </a:r>
          </a:p>
          <a:p>
            <a:endParaRPr lang="en-US" sz="1600" dirty="0"/>
          </a:p>
          <a:p>
            <a:r>
              <a:rPr lang="en-US" sz="4000" dirty="0" smtClean="0"/>
              <a:t>With which of the court decisions did you most agree? With which did you most disagree?</a:t>
            </a:r>
            <a:endParaRPr lang="en-US" sz="4000" dirty="0"/>
          </a:p>
        </p:txBody>
      </p:sp>
      <p:sp>
        <p:nvSpPr>
          <p:cNvPr id="4" name="Left Arrow 3"/>
          <p:cNvSpPr/>
          <p:nvPr/>
        </p:nvSpPr>
        <p:spPr>
          <a:xfrm rot="1667132">
            <a:off x="5511584" y="4531724"/>
            <a:ext cx="3429000" cy="2590800"/>
          </a:xfrm>
          <a:prstGeom prst="lef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Copy and answer on p. 120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0016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In-School Search and Seizure</a:t>
            </a:r>
            <a:endParaRPr lang="en-US" dirty="0"/>
          </a:p>
        </p:txBody>
      </p:sp>
      <p:sp>
        <p:nvSpPr>
          <p:cNvPr id="4" name="Explosion 1 3"/>
          <p:cNvSpPr/>
          <p:nvPr/>
        </p:nvSpPr>
        <p:spPr>
          <a:xfrm>
            <a:off x="7086600" y="-381000"/>
            <a:ext cx="2286000" cy="1981200"/>
          </a:xfrm>
          <a:prstGeom prst="irregularSeal1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Notes</a:t>
            </a:r>
          </a:p>
          <a:p>
            <a:pPr algn="ctr"/>
            <a:r>
              <a:rPr lang="en-US" sz="2400" dirty="0" smtClean="0"/>
              <a:t>p. 121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7637"/>
            <a:ext cx="8305800" cy="4525963"/>
          </a:xfrm>
        </p:spPr>
        <p:txBody>
          <a:bodyPr>
            <a:noAutofit/>
          </a:bodyPr>
          <a:lstStyle/>
          <a:p>
            <a:r>
              <a:rPr lang="en-US" sz="2500" dirty="0" smtClean="0"/>
              <a:t>Outside of school, most searches require the government to have a search warrant based upon probable cause</a:t>
            </a:r>
          </a:p>
          <a:p>
            <a:r>
              <a:rPr lang="en-US" sz="2500" dirty="0" smtClean="0"/>
              <a:t>In school, neither a warrant nor probable cause is required – just “reasonable suspicion” that the rules are being broken</a:t>
            </a:r>
          </a:p>
          <a:p>
            <a:r>
              <a:rPr lang="en-US" sz="2500" dirty="0" smtClean="0"/>
              <a:t>In order for a school search to be considered “reasonable” it must be…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500" dirty="0" smtClean="0"/>
              <a:t>Justified at its inception</a:t>
            </a:r>
          </a:p>
          <a:p>
            <a:pPr lvl="2"/>
            <a:r>
              <a:rPr lang="en-US" sz="2500" dirty="0"/>
              <a:t>M</a:t>
            </a:r>
            <a:r>
              <a:rPr lang="en-US" sz="2500" dirty="0" smtClean="0"/>
              <a:t>eaning the school had a good reason to conduct the search in the first place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500" dirty="0" smtClean="0"/>
              <a:t>AND limited in scope given the age and gender of the students </a:t>
            </a:r>
          </a:p>
          <a:p>
            <a:pPr lvl="2"/>
            <a:r>
              <a:rPr lang="en-US" sz="2500" dirty="0"/>
              <a:t>M</a:t>
            </a:r>
            <a:r>
              <a:rPr lang="en-US" sz="2500" dirty="0" smtClean="0"/>
              <a:t>eaning that the search does not go too far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3947496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Fill out your student survey</a:t>
            </a:r>
          </a:p>
          <a:p>
            <a:r>
              <a:rPr lang="en-US" sz="3600" dirty="0" smtClean="0"/>
              <a:t>For each scenario, rank the importance of student privacy v. school security</a:t>
            </a:r>
          </a:p>
          <a:p>
            <a:r>
              <a:rPr lang="en-US" sz="3600" dirty="0" smtClean="0"/>
              <a:t>You will rank them on a scale from 1-10 with 10 being the most important</a:t>
            </a:r>
          </a:p>
          <a:p>
            <a:r>
              <a:rPr lang="en-US" sz="3600" dirty="0" smtClean="0"/>
              <a:t>Be prepared to share your answers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3638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Turn and talk to the person sitting next to you</a:t>
            </a:r>
          </a:p>
          <a:p>
            <a:r>
              <a:rPr lang="en-US" sz="3600" dirty="0" smtClean="0"/>
              <a:t>Share your responses to the questions on your survey and give your reasoning</a:t>
            </a:r>
          </a:p>
          <a:p>
            <a:r>
              <a:rPr lang="en-US" sz="3600" dirty="0" smtClean="0"/>
              <a:t>Be prepared to share with the rest of the class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6132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9101">
            <a:off x="5722191" y="3279521"/>
            <a:ext cx="3244823" cy="4210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 – p. 120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Which interest did you think your partner should have ranked higher? Why?</a:t>
            </a:r>
          </a:p>
          <a:p>
            <a:r>
              <a:rPr lang="en-US" sz="3600" dirty="0" smtClean="0"/>
              <a:t>Which interest did you think your partner should have ranked lower? Why?</a:t>
            </a:r>
            <a:endParaRPr lang="en-US" sz="3600" dirty="0"/>
          </a:p>
        </p:txBody>
      </p:sp>
      <p:sp>
        <p:nvSpPr>
          <p:cNvPr id="4" name="Explosion 1 3"/>
          <p:cNvSpPr/>
          <p:nvPr/>
        </p:nvSpPr>
        <p:spPr>
          <a:xfrm>
            <a:off x="6629400" y="-228600"/>
            <a:ext cx="2895600" cy="1981200"/>
          </a:xfrm>
          <a:prstGeom prst="irregularSeal1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Copy and Answer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9370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360</Words>
  <Application>Microsoft Office PowerPoint</Application>
  <PresentationFormat>On-screen Show 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Do Now – p. 120</vt:lpstr>
      <vt:lpstr>Today’s Objectives</vt:lpstr>
      <vt:lpstr>Court Case Carousel</vt:lpstr>
      <vt:lpstr>If you finish early…</vt:lpstr>
      <vt:lpstr>In-School Search and Seizure</vt:lpstr>
      <vt:lpstr>Student Survey</vt:lpstr>
      <vt:lpstr>Survey Results</vt:lpstr>
      <vt:lpstr>Reflection – p. 120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 – p. 120</dc:title>
  <dc:creator>Henry Mahegan</dc:creator>
  <cp:lastModifiedBy>Henry Mahegan</cp:lastModifiedBy>
  <cp:revision>7</cp:revision>
  <dcterms:created xsi:type="dcterms:W3CDTF">2012-01-04T20:48:08Z</dcterms:created>
  <dcterms:modified xsi:type="dcterms:W3CDTF">2012-01-04T22:20:28Z</dcterms:modified>
</cp:coreProperties>
</file>